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3"/>
  </p:notesMasterIdLst>
  <p:handoutMasterIdLst>
    <p:handoutMasterId r:id="rId14"/>
  </p:handoutMasterIdLst>
  <p:sldIdLst>
    <p:sldId id="295" r:id="rId5"/>
    <p:sldId id="290" r:id="rId6"/>
    <p:sldId id="294" r:id="rId7"/>
    <p:sldId id="296" r:id="rId8"/>
    <p:sldId id="299" r:id="rId9"/>
    <p:sldId id="297" r:id="rId10"/>
    <p:sldId id="301" r:id="rId11"/>
    <p:sldId id="3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93DBDB-A258-4A30-A4EF-CE0AD3E10A96}" v="13" dt="2022-05-03T00:53:12.464"/>
    <p1510:client id="{8DBB35BC-E46E-47AD-9D0F-268BD3CC4329}" v="654" dt="2022-05-02T07:07:21.011"/>
    <p1510:client id="{ACD1BDDE-9682-4AE6-A292-F9A5CDA86C9F}" v="2042" vWet="2043" dt="2022-05-03T00:53:01.064"/>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0551" autoAdjust="0"/>
  </p:normalViewPr>
  <p:slideViewPr>
    <p:cSldViewPr snapToGrid="0" snapToObjects="1">
      <p:cViewPr varScale="1">
        <p:scale>
          <a:sx n="86" d="100"/>
          <a:sy n="86" d="100"/>
        </p:scale>
        <p:origin x="470"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4/28/2022</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4/28/2022</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4/28/2022</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4/28/2022</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4/28/2022</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tiff"/><Relationship Id="rId7" Type="http://schemas.openxmlformats.org/officeDocument/2006/relationships/image" Target="../media/image11.svg"/><Relationship Id="rId2" Type="http://schemas.openxmlformats.org/officeDocument/2006/relationships/image" Target="../media/image16.jpe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jpeg"/><Relationship Id="rId1" Type="http://schemas.openxmlformats.org/officeDocument/2006/relationships/slideLayout" Target="../slideLayouts/slideLayout5.xml"/><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4164"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B.J.S Inc.</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838199" y="2373294"/>
            <a:ext cx="10568049" cy="1927810"/>
          </a:xfrm>
        </p:spPr>
        <p:txBody>
          <a:bodyPr/>
          <a:lstStyle/>
          <a:p>
            <a:r>
              <a:rPr lang="en-US" sz="6600" dirty="0"/>
              <a:t>Centralized</a:t>
            </a:r>
            <a:br>
              <a:rPr lang="en-US" sz="6600" dirty="0"/>
            </a:br>
            <a:r>
              <a:rPr lang="en-US" sz="6600" dirty="0"/>
              <a:t>Monitoring</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AAE8D6C-0E0E-4730-8F01-D8001A5AB484}"/>
              </a:ext>
            </a:extLst>
          </p:cNvPr>
          <p:cNvSpPr txBox="1"/>
          <p:nvPr/>
        </p:nvSpPr>
        <p:spPr>
          <a:xfrm>
            <a:off x="9612060" y="4532184"/>
            <a:ext cx="2076209" cy="1015663"/>
          </a:xfrm>
          <a:prstGeom prst="rect">
            <a:avLst/>
          </a:prstGeom>
          <a:noFill/>
        </p:spPr>
        <p:txBody>
          <a:bodyPr wrap="none" rtlCol="0">
            <a:spAutoFit/>
          </a:bodyPr>
          <a:lstStyle/>
          <a:p>
            <a:r>
              <a:rPr lang="en-US" sz="2000" dirty="0">
                <a:solidFill>
                  <a:schemeClr val="bg2"/>
                </a:solidFill>
              </a:rPr>
              <a:t>Johnny Rivera</a:t>
            </a:r>
          </a:p>
          <a:p>
            <a:r>
              <a:rPr lang="en-US" sz="2000" dirty="0">
                <a:solidFill>
                  <a:schemeClr val="bg2"/>
                </a:solidFill>
              </a:rPr>
              <a:t>Spencer </a:t>
            </a:r>
            <a:r>
              <a:rPr lang="en-US" sz="2000" dirty="0" err="1">
                <a:solidFill>
                  <a:schemeClr val="bg2"/>
                </a:solidFill>
              </a:rPr>
              <a:t>Klump</a:t>
            </a:r>
            <a:endParaRPr lang="en-US" sz="2000" dirty="0">
              <a:solidFill>
                <a:schemeClr val="bg2"/>
              </a:solidFill>
            </a:endParaRPr>
          </a:p>
          <a:p>
            <a:r>
              <a:rPr lang="en-US" sz="2000" dirty="0">
                <a:solidFill>
                  <a:schemeClr val="bg2"/>
                </a:solidFill>
              </a:rPr>
              <a:t>Brian Solomon</a:t>
            </a:r>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5DA72EB6-89C9-4BBC-A6D8-E3EBDEAE9F57}"/>
              </a:ext>
            </a:extLst>
          </p:cNvPr>
          <p:cNvPicPr>
            <a:picLocks noGrp="1" noChangeAspect="1"/>
          </p:cNvPicPr>
          <p:nvPr>
            <p:ph idx="4294967295"/>
          </p:nvPr>
        </p:nvPicPr>
        <p:blipFill>
          <a:blip r:embed="rId2"/>
          <a:stretch>
            <a:fillRect/>
          </a:stretch>
        </p:blipFill>
        <p:spPr>
          <a:xfrm>
            <a:off x="744440" y="1514694"/>
            <a:ext cx="2962893" cy="2962893"/>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sz="3200"/>
              <a:t>Monit</a:t>
            </a:r>
          </a:p>
        </p:txBody>
      </p:sp>
      <p:pic>
        <p:nvPicPr>
          <p:cNvPr id="5" name="Graphic 4" descr="Computer outline">
            <a:extLst>
              <a:ext uri="{FF2B5EF4-FFF2-40B4-BE49-F238E27FC236}">
                <a16:creationId xmlns:a16="http://schemas.microsoft.com/office/drawing/2014/main" id="{195C0381-95D5-4531-A1A5-D3796F0E47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9477" y="4447026"/>
            <a:ext cx="1286492" cy="1286492"/>
          </a:xfrm>
          <a:prstGeom prst="rect">
            <a:avLst/>
          </a:prstGeom>
        </p:spPr>
      </p:pic>
      <p:pic>
        <p:nvPicPr>
          <p:cNvPr id="8" name="Graphic 7" descr="Computer outline">
            <a:extLst>
              <a:ext uri="{FF2B5EF4-FFF2-40B4-BE49-F238E27FC236}">
                <a16:creationId xmlns:a16="http://schemas.microsoft.com/office/drawing/2014/main" id="{F2EB55AB-9E5C-401B-8405-FA1052E4F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614" y="4447026"/>
            <a:ext cx="1286492" cy="1286492"/>
          </a:xfrm>
          <a:prstGeom prst="rect">
            <a:avLst/>
          </a:prstGeom>
        </p:spPr>
      </p:pic>
      <p:pic>
        <p:nvPicPr>
          <p:cNvPr id="13" name="Graphic 12" descr="Call center outline">
            <a:extLst>
              <a:ext uri="{FF2B5EF4-FFF2-40B4-BE49-F238E27FC236}">
                <a16:creationId xmlns:a16="http://schemas.microsoft.com/office/drawing/2014/main" id="{ABD64209-5802-43C4-8B23-5DA234E96D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7169" y="1453338"/>
            <a:ext cx="1286493" cy="1286493"/>
          </a:xfrm>
          <a:prstGeom prst="rect">
            <a:avLst/>
          </a:prstGeom>
        </p:spPr>
      </p:pic>
      <p:pic>
        <p:nvPicPr>
          <p:cNvPr id="15" name="Graphic 14" descr="Server outline">
            <a:extLst>
              <a:ext uri="{FF2B5EF4-FFF2-40B4-BE49-F238E27FC236}">
                <a16:creationId xmlns:a16="http://schemas.microsoft.com/office/drawing/2014/main" id="{0C659CCF-36D3-49DC-9BD5-870BC55486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1112" y="3700710"/>
            <a:ext cx="1232550" cy="1232550"/>
          </a:xfrm>
          <a:prstGeom prst="rect">
            <a:avLst/>
          </a:prstGeom>
        </p:spPr>
      </p:pic>
      <p:cxnSp>
        <p:nvCxnSpPr>
          <p:cNvPr id="20" name="Straight Arrow Connector 19">
            <a:extLst>
              <a:ext uri="{FF2B5EF4-FFF2-40B4-BE49-F238E27FC236}">
                <a16:creationId xmlns:a16="http://schemas.microsoft.com/office/drawing/2014/main" id="{CDFE3E38-CCEB-4CC9-923D-A26423E2550C}"/>
              </a:ext>
            </a:extLst>
          </p:cNvPr>
          <p:cNvCxnSpPr>
            <a:cxnSpLocks/>
          </p:cNvCxnSpPr>
          <p:nvPr/>
        </p:nvCxnSpPr>
        <p:spPr>
          <a:xfrm flipV="1">
            <a:off x="4604833" y="4261653"/>
            <a:ext cx="615537" cy="383559"/>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732B66-18D4-434F-AA21-552E5B4320C3}"/>
              </a:ext>
            </a:extLst>
          </p:cNvPr>
          <p:cNvCxnSpPr>
            <a:cxnSpLocks/>
          </p:cNvCxnSpPr>
          <p:nvPr/>
        </p:nvCxnSpPr>
        <p:spPr>
          <a:xfrm flipH="1" flipV="1">
            <a:off x="6130422" y="4235248"/>
            <a:ext cx="639519" cy="430291"/>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9E6FB8-FEFE-434E-AADE-7255447231DA}"/>
              </a:ext>
            </a:extLst>
          </p:cNvPr>
          <p:cNvSpPr txBox="1"/>
          <p:nvPr/>
        </p:nvSpPr>
        <p:spPr>
          <a:xfrm>
            <a:off x="5147784" y="878849"/>
            <a:ext cx="1079206" cy="646331"/>
          </a:xfrm>
          <a:prstGeom prst="rect">
            <a:avLst/>
          </a:prstGeom>
          <a:noFill/>
        </p:spPr>
        <p:txBody>
          <a:bodyPr wrap="none" rtlCol="0">
            <a:spAutoFit/>
          </a:bodyPr>
          <a:lstStyle/>
          <a:p>
            <a:pPr algn="ctr"/>
            <a:r>
              <a:rPr lang="en-US">
                <a:solidFill>
                  <a:schemeClr val="bg2"/>
                </a:solidFill>
              </a:rPr>
              <a:t>Online</a:t>
            </a:r>
          </a:p>
          <a:p>
            <a:pPr algn="ctr"/>
            <a:r>
              <a:rPr lang="en-US">
                <a:solidFill>
                  <a:schemeClr val="bg2"/>
                </a:solidFill>
              </a:rPr>
              <a:t>Support</a:t>
            </a:r>
          </a:p>
        </p:txBody>
      </p:sp>
      <p:cxnSp>
        <p:nvCxnSpPr>
          <p:cNvPr id="32" name="Straight Connector 31">
            <a:extLst>
              <a:ext uri="{FF2B5EF4-FFF2-40B4-BE49-F238E27FC236}">
                <a16:creationId xmlns:a16="http://schemas.microsoft.com/office/drawing/2014/main" id="{D33C448A-2324-41B2-A8FC-F3B0342BF351}"/>
              </a:ext>
            </a:extLst>
          </p:cNvPr>
          <p:cNvCxnSpPr>
            <a:cxnSpLocks/>
          </p:cNvCxnSpPr>
          <p:nvPr/>
        </p:nvCxnSpPr>
        <p:spPr>
          <a:xfrm>
            <a:off x="4222842" y="2951608"/>
            <a:ext cx="7106218" cy="290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A08FB6F-E5FE-4C88-8BF1-9ADFFA6EFB2A}"/>
              </a:ext>
            </a:extLst>
          </p:cNvPr>
          <p:cNvSpPr txBox="1"/>
          <p:nvPr/>
        </p:nvSpPr>
        <p:spPr>
          <a:xfrm>
            <a:off x="4495810" y="3131639"/>
            <a:ext cx="2383153" cy="646331"/>
          </a:xfrm>
          <a:prstGeom prst="rect">
            <a:avLst/>
          </a:prstGeom>
          <a:noFill/>
        </p:spPr>
        <p:txBody>
          <a:bodyPr wrap="none" rtlCol="0">
            <a:spAutoFit/>
          </a:bodyPr>
          <a:lstStyle/>
          <a:p>
            <a:pPr algn="ctr"/>
            <a:r>
              <a:rPr lang="en-US">
                <a:solidFill>
                  <a:schemeClr val="bg2"/>
                </a:solidFill>
              </a:rPr>
              <a:t>Centralized Remote</a:t>
            </a:r>
          </a:p>
          <a:p>
            <a:pPr algn="ctr"/>
            <a:r>
              <a:rPr lang="en-US">
                <a:solidFill>
                  <a:schemeClr val="bg2"/>
                </a:solidFill>
              </a:rPr>
              <a:t>Monitoring</a:t>
            </a:r>
          </a:p>
        </p:txBody>
      </p:sp>
      <p:pic>
        <p:nvPicPr>
          <p:cNvPr id="44" name="Graphic 43" descr="Money outline">
            <a:extLst>
              <a:ext uri="{FF2B5EF4-FFF2-40B4-BE49-F238E27FC236}">
                <a16:creationId xmlns:a16="http://schemas.microsoft.com/office/drawing/2014/main" id="{E194A5A8-8B3F-4313-8562-07442A7569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70124" y="1525180"/>
            <a:ext cx="1307867" cy="1307867"/>
          </a:xfrm>
          <a:prstGeom prst="rect">
            <a:avLst/>
          </a:prstGeom>
        </p:spPr>
      </p:pic>
      <p:sp>
        <p:nvSpPr>
          <p:cNvPr id="45" name="TextBox 44">
            <a:extLst>
              <a:ext uri="{FF2B5EF4-FFF2-40B4-BE49-F238E27FC236}">
                <a16:creationId xmlns:a16="http://schemas.microsoft.com/office/drawing/2014/main" id="{A26B87ED-639B-4DE7-ABB3-D08B97BCAA60}"/>
              </a:ext>
            </a:extLst>
          </p:cNvPr>
          <p:cNvSpPr txBox="1"/>
          <p:nvPr/>
        </p:nvSpPr>
        <p:spPr>
          <a:xfrm>
            <a:off x="8484188" y="1024560"/>
            <a:ext cx="944489" cy="369332"/>
          </a:xfrm>
          <a:prstGeom prst="rect">
            <a:avLst/>
          </a:prstGeom>
          <a:noFill/>
        </p:spPr>
        <p:txBody>
          <a:bodyPr wrap="none" lIns="91440" tIns="45720" rIns="91440" bIns="45720" rtlCol="0" anchor="t">
            <a:spAutoFit/>
          </a:bodyPr>
          <a:lstStyle/>
          <a:p>
            <a:pPr algn="ctr"/>
            <a:r>
              <a:rPr lang="en-US">
                <a:solidFill>
                  <a:schemeClr val="bg2"/>
                </a:solidFill>
              </a:rPr>
              <a:t>FREE~</a:t>
            </a:r>
          </a:p>
        </p:txBody>
      </p:sp>
      <p:pic>
        <p:nvPicPr>
          <p:cNvPr id="47" name="Graphic 46" descr="Cmd Terminal outline">
            <a:extLst>
              <a:ext uri="{FF2B5EF4-FFF2-40B4-BE49-F238E27FC236}">
                <a16:creationId xmlns:a16="http://schemas.microsoft.com/office/drawing/2014/main" id="{2C52461B-0896-4F5B-A2C3-2CF431280F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84809" y="3686370"/>
            <a:ext cx="1917683" cy="1917683"/>
          </a:xfrm>
          <a:prstGeom prst="rect">
            <a:avLst/>
          </a:prstGeom>
        </p:spPr>
      </p:pic>
      <p:sp>
        <p:nvSpPr>
          <p:cNvPr id="48" name="TextBox 47">
            <a:extLst>
              <a:ext uri="{FF2B5EF4-FFF2-40B4-BE49-F238E27FC236}">
                <a16:creationId xmlns:a16="http://schemas.microsoft.com/office/drawing/2014/main" id="{E937B922-5FE7-4D15-B7BA-0412A011F798}"/>
              </a:ext>
            </a:extLst>
          </p:cNvPr>
          <p:cNvSpPr txBox="1"/>
          <p:nvPr/>
        </p:nvSpPr>
        <p:spPr>
          <a:xfrm>
            <a:off x="8138833" y="3433713"/>
            <a:ext cx="2409634" cy="369332"/>
          </a:xfrm>
          <a:prstGeom prst="rect">
            <a:avLst/>
          </a:prstGeom>
          <a:noFill/>
        </p:spPr>
        <p:txBody>
          <a:bodyPr wrap="none" rtlCol="0">
            <a:spAutoFit/>
          </a:bodyPr>
          <a:lstStyle/>
          <a:p>
            <a:pPr algn="ctr"/>
            <a:r>
              <a:rPr lang="en-US">
                <a:solidFill>
                  <a:schemeClr val="bg2"/>
                </a:solidFill>
              </a:rPr>
              <a:t>Easily Customizable</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116441"/>
            <a:ext cx="10410897" cy="6625117"/>
          </a:xfrm>
          <a:prstGeom prst="rect">
            <a:avLst/>
          </a:prstGeom>
          <a:solidFill>
            <a:schemeClr val="tx1"/>
          </a:solidFill>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a:spLocks/>
          </p:cNvSpPr>
          <p:nvPr/>
        </p:nvSpPr>
        <p:spPr>
          <a:xfrm rot="16200000" flipH="1">
            <a:off x="4398530" y="-11611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205724" y="1382788"/>
            <a:ext cx="6959323" cy="3051153"/>
          </a:xfrm>
        </p:spPr>
        <p:txBody>
          <a:bodyPr vert="horz" lIns="91440" tIns="45720" rIns="91440" bIns="45720" rtlCol="0" anchor="t">
            <a:normAutofit/>
          </a:bodyPr>
          <a:lstStyle/>
          <a:p>
            <a:r>
              <a:rPr lang="en-US" altLang="ja-JP" dirty="0"/>
              <a:t>Email monitoring reports</a:t>
            </a:r>
          </a:p>
          <a:p>
            <a:endParaRPr lang="en-US" altLang="ja-JP" dirty="0"/>
          </a:p>
          <a:p>
            <a:endParaRPr lang="en-US" altLang="ja-JP" dirty="0"/>
          </a:p>
          <a:p>
            <a:r>
              <a:rPr lang="en-US" altLang="ja-JP"/>
              <a:t>Centralized</a:t>
            </a:r>
            <a:r>
              <a:rPr lang="en-US" altLang="ja-JP" dirty="0"/>
              <a:t> Syslog files for </a:t>
            </a:r>
            <a:r>
              <a:rPr lang="en-US" altLang="ja-JP"/>
              <a:t>Archiving</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2087780" y="457702"/>
            <a:ext cx="6953543" cy="630291"/>
          </a:xfrm>
        </p:spPr>
        <p:txBody>
          <a:bodyPr/>
          <a:lstStyle/>
          <a:p>
            <a:r>
              <a:rPr lang="en-US" dirty="0"/>
              <a:t>Your goals are Our goals</a:t>
            </a:r>
          </a:p>
        </p:txBody>
      </p:sp>
      <p:pic>
        <p:nvPicPr>
          <p:cNvPr id="5" name="Graphic 4" descr="Envelope with solid fill">
            <a:extLst>
              <a:ext uri="{FF2B5EF4-FFF2-40B4-BE49-F238E27FC236}">
                <a16:creationId xmlns:a16="http://schemas.microsoft.com/office/drawing/2014/main" id="{556B3E0F-F90C-4B4B-A5DC-1047C1A4B6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1889" y="1849646"/>
            <a:ext cx="1216022" cy="1216022"/>
          </a:xfrm>
          <a:prstGeom prst="rect">
            <a:avLst/>
          </a:prstGeom>
        </p:spPr>
      </p:pic>
      <p:pic>
        <p:nvPicPr>
          <p:cNvPr id="16" name="Graphic 15" descr="Server outline">
            <a:extLst>
              <a:ext uri="{FF2B5EF4-FFF2-40B4-BE49-F238E27FC236}">
                <a16:creationId xmlns:a16="http://schemas.microsoft.com/office/drawing/2014/main" id="{404CD440-BC88-4756-B6F3-4ACFDF8C6C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55" y="1799255"/>
            <a:ext cx="1328870" cy="1328870"/>
          </a:xfrm>
          <a:prstGeom prst="rect">
            <a:avLst/>
          </a:prstGeom>
        </p:spPr>
      </p:pic>
      <p:cxnSp>
        <p:nvCxnSpPr>
          <p:cNvPr id="7" name="Straight Arrow Connector 6">
            <a:extLst>
              <a:ext uri="{FF2B5EF4-FFF2-40B4-BE49-F238E27FC236}">
                <a16:creationId xmlns:a16="http://schemas.microsoft.com/office/drawing/2014/main" id="{F53AA753-D56C-4CDF-891F-5A6D226C50FC}"/>
              </a:ext>
            </a:extLst>
          </p:cNvPr>
          <p:cNvCxnSpPr>
            <a:cxnSpLocks/>
          </p:cNvCxnSpPr>
          <p:nvPr/>
        </p:nvCxnSpPr>
        <p:spPr>
          <a:xfrm>
            <a:off x="4727464" y="2392668"/>
            <a:ext cx="908118"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Open folder with solid fill">
            <a:extLst>
              <a:ext uri="{FF2B5EF4-FFF2-40B4-BE49-F238E27FC236}">
                <a16:creationId xmlns:a16="http://schemas.microsoft.com/office/drawing/2014/main" id="{D0CC2C98-586D-4A50-B702-FA73D9C2F3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38786" y="4046211"/>
            <a:ext cx="1378060" cy="1378060"/>
          </a:xfrm>
          <a:prstGeom prst="rect">
            <a:avLst/>
          </a:prstGeom>
        </p:spPr>
      </p:pic>
      <p:sp>
        <p:nvSpPr>
          <p:cNvPr id="22" name="TextBox 21">
            <a:extLst>
              <a:ext uri="{FF2B5EF4-FFF2-40B4-BE49-F238E27FC236}">
                <a16:creationId xmlns:a16="http://schemas.microsoft.com/office/drawing/2014/main" id="{41562437-00F2-4F81-BA8B-BC404B29A809}"/>
              </a:ext>
            </a:extLst>
          </p:cNvPr>
          <p:cNvSpPr txBox="1">
            <a:spLocks/>
          </p:cNvSpPr>
          <p:nvPr/>
        </p:nvSpPr>
        <p:spPr>
          <a:xfrm>
            <a:off x="5159593" y="4591046"/>
            <a:ext cx="691899" cy="378405"/>
          </a:xfrm>
          <a:prstGeom prst="rect">
            <a:avLst/>
          </a:prstGeom>
          <a:noFill/>
        </p:spPr>
        <p:txBody>
          <a:bodyPr wrap="square" rtlCol="0">
            <a:spAutoFit/>
          </a:bodyPr>
          <a:lstStyle/>
          <a:p>
            <a:r>
              <a:rPr lang="en-US" dirty="0"/>
              <a:t>info</a:t>
            </a:r>
          </a:p>
        </p:txBody>
      </p:sp>
      <p:pic>
        <p:nvPicPr>
          <p:cNvPr id="23" name="Graphic 22" descr="Open folder with solid fill">
            <a:extLst>
              <a:ext uri="{FF2B5EF4-FFF2-40B4-BE49-F238E27FC236}">
                <a16:creationId xmlns:a16="http://schemas.microsoft.com/office/drawing/2014/main" id="{20482664-E002-469C-AC74-497D602891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3248" y="4076179"/>
            <a:ext cx="1378060" cy="1378060"/>
          </a:xfrm>
          <a:prstGeom prst="rect">
            <a:avLst/>
          </a:prstGeom>
        </p:spPr>
      </p:pic>
      <p:sp>
        <p:nvSpPr>
          <p:cNvPr id="24" name="TextBox 23">
            <a:extLst>
              <a:ext uri="{FF2B5EF4-FFF2-40B4-BE49-F238E27FC236}">
                <a16:creationId xmlns:a16="http://schemas.microsoft.com/office/drawing/2014/main" id="{511292B7-2D64-45E7-880A-E432B72A4F39}"/>
              </a:ext>
            </a:extLst>
          </p:cNvPr>
          <p:cNvSpPr txBox="1">
            <a:spLocks/>
          </p:cNvSpPr>
          <p:nvPr/>
        </p:nvSpPr>
        <p:spPr>
          <a:xfrm>
            <a:off x="6235304" y="4612463"/>
            <a:ext cx="802619" cy="378405"/>
          </a:xfrm>
          <a:prstGeom prst="rect">
            <a:avLst/>
          </a:prstGeom>
          <a:noFill/>
        </p:spPr>
        <p:txBody>
          <a:bodyPr wrap="square" rtlCol="0">
            <a:spAutoFit/>
          </a:bodyPr>
          <a:lstStyle/>
          <a:p>
            <a:r>
              <a:rPr lang="en-US" dirty="0"/>
              <a:t>alert</a:t>
            </a:r>
          </a:p>
        </p:txBody>
      </p:sp>
      <p:pic>
        <p:nvPicPr>
          <p:cNvPr id="25" name="Graphic 24" descr="Open folder with solid fill">
            <a:extLst>
              <a:ext uri="{FF2B5EF4-FFF2-40B4-BE49-F238E27FC236}">
                <a16:creationId xmlns:a16="http://schemas.microsoft.com/office/drawing/2014/main" id="{E24BC7BC-976E-46F9-AD94-7FEB9A3196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3129" y="4076179"/>
            <a:ext cx="1378060" cy="1378060"/>
          </a:xfrm>
          <a:prstGeom prst="rect">
            <a:avLst/>
          </a:prstGeom>
        </p:spPr>
      </p:pic>
      <p:sp>
        <p:nvSpPr>
          <p:cNvPr id="26" name="TextBox 25">
            <a:extLst>
              <a:ext uri="{FF2B5EF4-FFF2-40B4-BE49-F238E27FC236}">
                <a16:creationId xmlns:a16="http://schemas.microsoft.com/office/drawing/2014/main" id="{71757137-4A9E-41A6-9A5B-0ABFCC375F27}"/>
              </a:ext>
            </a:extLst>
          </p:cNvPr>
          <p:cNvSpPr txBox="1">
            <a:spLocks/>
          </p:cNvSpPr>
          <p:nvPr/>
        </p:nvSpPr>
        <p:spPr>
          <a:xfrm>
            <a:off x="7335394" y="4623288"/>
            <a:ext cx="850490" cy="378405"/>
          </a:xfrm>
          <a:prstGeom prst="rect">
            <a:avLst/>
          </a:prstGeom>
          <a:noFill/>
        </p:spPr>
        <p:txBody>
          <a:bodyPr wrap="square" rtlCol="0">
            <a:spAutoFit/>
          </a:bodyPr>
          <a:lstStyle/>
          <a:p>
            <a:r>
              <a:rPr lang="en-US" dirty="0"/>
              <a:t>error</a:t>
            </a:r>
          </a:p>
        </p:txBody>
      </p:sp>
      <p:cxnSp>
        <p:nvCxnSpPr>
          <p:cNvPr id="28" name="Straight Connector 27">
            <a:extLst>
              <a:ext uri="{FF2B5EF4-FFF2-40B4-BE49-F238E27FC236}">
                <a16:creationId xmlns:a16="http://schemas.microsoft.com/office/drawing/2014/main" id="{8E637837-4797-4233-830D-C88DD31E1484}"/>
              </a:ext>
            </a:extLst>
          </p:cNvPr>
          <p:cNvCxnSpPr>
            <a:cxnSpLocks/>
          </p:cNvCxnSpPr>
          <p:nvPr/>
        </p:nvCxnSpPr>
        <p:spPr>
          <a:xfrm>
            <a:off x="4121190" y="3933007"/>
            <a:ext cx="36725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FD058F-6FC0-4CA7-862C-0A4B6A409BCB}"/>
              </a:ext>
            </a:extLst>
          </p:cNvPr>
          <p:cNvCxnSpPr>
            <a:cxnSpLocks/>
          </p:cNvCxnSpPr>
          <p:nvPr/>
        </p:nvCxnSpPr>
        <p:spPr>
          <a:xfrm>
            <a:off x="7793734" y="3927808"/>
            <a:ext cx="0" cy="3937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F09853-09B1-4B51-9F21-9DB17E591350}"/>
              </a:ext>
            </a:extLst>
          </p:cNvPr>
          <p:cNvCxnSpPr>
            <a:cxnSpLocks/>
          </p:cNvCxnSpPr>
          <p:nvPr/>
        </p:nvCxnSpPr>
        <p:spPr>
          <a:xfrm>
            <a:off x="6560732" y="3927808"/>
            <a:ext cx="0" cy="3937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A8BBF80-AD32-414D-BBB4-B5E1BE4A5772}"/>
              </a:ext>
            </a:extLst>
          </p:cNvPr>
          <p:cNvCxnSpPr>
            <a:cxnSpLocks/>
          </p:cNvCxnSpPr>
          <p:nvPr/>
        </p:nvCxnSpPr>
        <p:spPr>
          <a:xfrm>
            <a:off x="5519391" y="3927808"/>
            <a:ext cx="0" cy="39370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Open folder with solid fill">
            <a:extLst>
              <a:ext uri="{FF2B5EF4-FFF2-40B4-BE49-F238E27FC236}">
                <a16:creationId xmlns:a16="http://schemas.microsoft.com/office/drawing/2014/main" id="{19E9EE44-0792-447B-B0FB-D5B4DB3A04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983" y="3344329"/>
            <a:ext cx="1378060" cy="1378060"/>
          </a:xfrm>
          <a:prstGeom prst="rect">
            <a:avLst/>
          </a:prstGeom>
        </p:spPr>
      </p:pic>
      <p:sp>
        <p:nvSpPr>
          <p:cNvPr id="36" name="TextBox 35">
            <a:extLst>
              <a:ext uri="{FF2B5EF4-FFF2-40B4-BE49-F238E27FC236}">
                <a16:creationId xmlns:a16="http://schemas.microsoft.com/office/drawing/2014/main" id="{D4C8DD19-2063-42E3-9B9D-74AD7B5E0FD2}"/>
              </a:ext>
            </a:extLst>
          </p:cNvPr>
          <p:cNvSpPr txBox="1">
            <a:spLocks/>
          </p:cNvSpPr>
          <p:nvPr/>
        </p:nvSpPr>
        <p:spPr>
          <a:xfrm>
            <a:off x="3718477" y="3919293"/>
            <a:ext cx="850189" cy="378405"/>
          </a:xfrm>
          <a:prstGeom prst="rect">
            <a:avLst/>
          </a:prstGeom>
          <a:noFill/>
        </p:spPr>
        <p:txBody>
          <a:bodyPr wrap="square" rtlCol="0">
            <a:spAutoFit/>
          </a:bodyPr>
          <a:lstStyle/>
          <a:p>
            <a:r>
              <a:rPr lang="en-US" dirty="0"/>
              <a:t>logs</a:t>
            </a:r>
          </a:p>
        </p:txBody>
      </p:sp>
    </p:spTree>
    <p:extLst>
      <p:ext uri="{BB962C8B-B14F-4D97-AF65-F5344CB8AC3E}">
        <p14:creationId xmlns:p14="http://schemas.microsoft.com/office/powerpoint/2010/main" val="940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57064"/>
            <a:ext cx="10410897" cy="6625117"/>
          </a:xfrm>
          <a:prstGeom prst="rect">
            <a:avLst/>
          </a:prstGeom>
          <a:solidFill>
            <a:schemeClr val="tx1"/>
          </a:solidFill>
        </p:spPr>
      </p:pic>
      <p:sp>
        <p:nvSpPr>
          <p:cNvPr id="31" name="Oval 22">
            <a:extLst>
              <a:ext uri="{FF2B5EF4-FFF2-40B4-BE49-F238E27FC236}">
                <a16:creationId xmlns:a16="http://schemas.microsoft.com/office/drawing/2014/main" id="{58E9D0DE-2E13-4C8D-98E1-F49C54794EE7}"/>
              </a:ext>
              <a:ext uri="{C183D7F6-B498-43B3-948B-1728B52AA6E4}">
                <adec:decorative xmlns:adec="http://schemas.microsoft.com/office/drawing/2017/decorative" val="1"/>
              </a:ext>
            </a:extLst>
          </p:cNvPr>
          <p:cNvSpPr>
            <a:spLocks/>
          </p:cNvSpPr>
          <p:nvPr/>
        </p:nvSpPr>
        <p:spPr>
          <a:xfrm rot="16200000" flipH="1">
            <a:off x="4398530" y="-11611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0">
            <a:extLst>
              <a:ext uri="{FF2B5EF4-FFF2-40B4-BE49-F238E27FC236}">
                <a16:creationId xmlns:a16="http://schemas.microsoft.com/office/drawing/2014/main" id="{F643B402-901C-4331-90AD-6E8D5D59C488}"/>
              </a:ext>
            </a:extLst>
          </p:cNvPr>
          <p:cNvSpPr>
            <a:spLocks noGrp="1"/>
          </p:cNvSpPr>
          <p:nvPr>
            <p:ph type="title"/>
          </p:nvPr>
        </p:nvSpPr>
        <p:spPr>
          <a:xfrm>
            <a:off x="2087780" y="457702"/>
            <a:ext cx="6953543" cy="630291"/>
          </a:xfrm>
        </p:spPr>
        <p:txBody>
          <a:bodyPr/>
          <a:lstStyle/>
          <a:p>
            <a:r>
              <a:rPr lang="en-US" dirty="0"/>
              <a:t>The features you asked for</a:t>
            </a:r>
          </a:p>
        </p:txBody>
      </p:sp>
      <p:sp>
        <p:nvSpPr>
          <p:cNvPr id="17" name="TextBox 16">
            <a:extLst>
              <a:ext uri="{FF2B5EF4-FFF2-40B4-BE49-F238E27FC236}">
                <a16:creationId xmlns:a16="http://schemas.microsoft.com/office/drawing/2014/main" id="{DF9B5730-9684-47CA-A394-400C8D3BB1FC}"/>
              </a:ext>
            </a:extLst>
          </p:cNvPr>
          <p:cNvSpPr txBox="1"/>
          <p:nvPr/>
        </p:nvSpPr>
        <p:spPr>
          <a:xfrm>
            <a:off x="4378716" y="1521236"/>
            <a:ext cx="3527119" cy="369332"/>
          </a:xfrm>
          <a:prstGeom prst="rect">
            <a:avLst/>
          </a:prstGeom>
          <a:noFill/>
        </p:spPr>
        <p:txBody>
          <a:bodyPr wrap="none" rtlCol="0">
            <a:spAutoFit/>
          </a:bodyPr>
          <a:lstStyle/>
          <a:p>
            <a:r>
              <a:rPr lang="en-US" dirty="0">
                <a:solidFill>
                  <a:schemeClr val="bg2"/>
                </a:solidFill>
              </a:rPr>
              <a:t>Works on ANY </a:t>
            </a:r>
            <a:r>
              <a:rPr lang="en-US" dirty="0" err="1">
                <a:solidFill>
                  <a:schemeClr val="bg2"/>
                </a:solidFill>
              </a:rPr>
              <a:t>CentosOS</a:t>
            </a:r>
            <a:r>
              <a:rPr lang="en-US" dirty="0">
                <a:solidFill>
                  <a:schemeClr val="bg2"/>
                </a:solidFill>
              </a:rPr>
              <a:t> host</a:t>
            </a:r>
          </a:p>
        </p:txBody>
      </p:sp>
      <p:pic>
        <p:nvPicPr>
          <p:cNvPr id="21" name="Picture 20" descr="Illuminated server room panel">
            <a:extLst>
              <a:ext uri="{FF2B5EF4-FFF2-40B4-BE49-F238E27FC236}">
                <a16:creationId xmlns:a16="http://schemas.microsoft.com/office/drawing/2014/main" id="{265AC242-08E3-4C63-9F50-1163EAFC7745}"/>
              </a:ext>
            </a:extLst>
          </p:cNvPr>
          <p:cNvPicPr>
            <a:picLocks noChangeAspect="1"/>
          </p:cNvPicPr>
          <p:nvPr/>
        </p:nvPicPr>
        <p:blipFill>
          <a:blip r:embed="rId4"/>
          <a:stretch>
            <a:fillRect/>
          </a:stretch>
        </p:blipFill>
        <p:spPr>
          <a:xfrm>
            <a:off x="1506967" y="1522268"/>
            <a:ext cx="2869957" cy="1934058"/>
          </a:xfrm>
          <a:prstGeom prst="rect">
            <a:avLst/>
          </a:prstGeom>
        </p:spPr>
      </p:pic>
      <p:sp>
        <p:nvSpPr>
          <p:cNvPr id="27" name="TextBox 26">
            <a:extLst>
              <a:ext uri="{FF2B5EF4-FFF2-40B4-BE49-F238E27FC236}">
                <a16:creationId xmlns:a16="http://schemas.microsoft.com/office/drawing/2014/main" id="{3D81CFBB-B71B-450B-A89D-4F1078237055}"/>
              </a:ext>
            </a:extLst>
          </p:cNvPr>
          <p:cNvSpPr txBox="1"/>
          <p:nvPr/>
        </p:nvSpPr>
        <p:spPr>
          <a:xfrm>
            <a:off x="4462483" y="1976086"/>
            <a:ext cx="50588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SSH logins and request</a:t>
            </a:r>
          </a:p>
          <a:p>
            <a:pPr marL="285750" indent="-285750">
              <a:buFont typeface="Arial" panose="020B0604020202020204" pitchFamily="34" charset="0"/>
              <a:buChar char="•"/>
            </a:pPr>
            <a:r>
              <a:rPr lang="en-US" dirty="0">
                <a:solidFill>
                  <a:schemeClr val="bg2"/>
                </a:solidFill>
              </a:rPr>
              <a:t>Syslog reports</a:t>
            </a:r>
          </a:p>
          <a:p>
            <a:pPr marL="285750" indent="-285750">
              <a:buFont typeface="Arial" panose="020B0604020202020204" pitchFamily="34" charset="0"/>
              <a:buChar char="•"/>
            </a:pPr>
            <a:r>
              <a:rPr lang="en-US" dirty="0">
                <a:solidFill>
                  <a:schemeClr val="bg2"/>
                </a:solidFill>
              </a:rPr>
              <a:t>LDAP service functionality</a:t>
            </a:r>
          </a:p>
          <a:p>
            <a:pPr marL="285750" indent="-285750">
              <a:buFont typeface="Arial" panose="020B0604020202020204" pitchFamily="34" charset="0"/>
              <a:buChar char="•"/>
            </a:pPr>
            <a:r>
              <a:rPr lang="en-US" dirty="0">
                <a:solidFill>
                  <a:schemeClr val="bg2"/>
                </a:solidFill>
              </a:rPr>
              <a:t>NFS service functionality</a:t>
            </a:r>
          </a:p>
          <a:p>
            <a:pPr marL="285750" indent="-285750">
              <a:buFont typeface="Arial" panose="020B0604020202020204" pitchFamily="34" charset="0"/>
              <a:buChar char="•"/>
            </a:pPr>
            <a:r>
              <a:rPr lang="en-US" dirty="0">
                <a:solidFill>
                  <a:schemeClr val="bg2"/>
                </a:solidFill>
              </a:rPr>
              <a:t>Apache availability</a:t>
            </a:r>
          </a:p>
        </p:txBody>
      </p:sp>
      <p:pic>
        <p:nvPicPr>
          <p:cNvPr id="38" name="Picture 37" descr="Three people wearing headphones using computer">
            <a:extLst>
              <a:ext uri="{FF2B5EF4-FFF2-40B4-BE49-F238E27FC236}">
                <a16:creationId xmlns:a16="http://schemas.microsoft.com/office/drawing/2014/main" id="{FA48ADA5-88D6-4CE3-8CB7-B597FDC6B06A}"/>
              </a:ext>
            </a:extLst>
          </p:cNvPr>
          <p:cNvPicPr>
            <a:picLocks noChangeAspect="1"/>
          </p:cNvPicPr>
          <p:nvPr/>
        </p:nvPicPr>
        <p:blipFill>
          <a:blip r:embed="rId5"/>
          <a:stretch>
            <a:fillRect/>
          </a:stretch>
        </p:blipFill>
        <p:spPr>
          <a:xfrm>
            <a:off x="1506857" y="3815069"/>
            <a:ext cx="3092887" cy="2064365"/>
          </a:xfrm>
          <a:prstGeom prst="rect">
            <a:avLst/>
          </a:prstGeom>
        </p:spPr>
      </p:pic>
      <p:sp>
        <p:nvSpPr>
          <p:cNvPr id="39" name="TextBox 38">
            <a:extLst>
              <a:ext uri="{FF2B5EF4-FFF2-40B4-BE49-F238E27FC236}">
                <a16:creationId xmlns:a16="http://schemas.microsoft.com/office/drawing/2014/main" id="{12D2CE63-E9B2-4535-BF8B-E9D55B50C578}"/>
              </a:ext>
            </a:extLst>
          </p:cNvPr>
          <p:cNvSpPr txBox="1"/>
          <p:nvPr/>
        </p:nvSpPr>
        <p:spPr>
          <a:xfrm>
            <a:off x="4785941" y="3700421"/>
            <a:ext cx="4438844" cy="369332"/>
          </a:xfrm>
          <a:prstGeom prst="rect">
            <a:avLst/>
          </a:prstGeom>
          <a:noFill/>
        </p:spPr>
        <p:txBody>
          <a:bodyPr wrap="none" rtlCol="0">
            <a:spAutoFit/>
          </a:bodyPr>
          <a:lstStyle/>
          <a:p>
            <a:r>
              <a:rPr lang="en-US" dirty="0">
                <a:solidFill>
                  <a:schemeClr val="bg2"/>
                </a:solidFill>
              </a:rPr>
              <a:t>Monitor all the workstations you need</a:t>
            </a:r>
          </a:p>
        </p:txBody>
      </p:sp>
      <p:sp>
        <p:nvSpPr>
          <p:cNvPr id="40" name="TextBox 39">
            <a:extLst>
              <a:ext uri="{FF2B5EF4-FFF2-40B4-BE49-F238E27FC236}">
                <a16:creationId xmlns:a16="http://schemas.microsoft.com/office/drawing/2014/main" id="{D4B50C52-EA57-4BEA-9547-F2524609C0C0}"/>
              </a:ext>
            </a:extLst>
          </p:cNvPr>
          <p:cNvSpPr txBox="1"/>
          <p:nvPr/>
        </p:nvSpPr>
        <p:spPr>
          <a:xfrm>
            <a:off x="5109616" y="4246583"/>
            <a:ext cx="30928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SSH logins and request</a:t>
            </a:r>
          </a:p>
          <a:p>
            <a:pPr marL="285750" indent="-285750">
              <a:buFont typeface="Arial" panose="020B0604020202020204" pitchFamily="34" charset="0"/>
              <a:buChar char="•"/>
            </a:pPr>
            <a:r>
              <a:rPr lang="en-US" dirty="0">
                <a:solidFill>
                  <a:schemeClr val="bg2"/>
                </a:solidFill>
              </a:rPr>
              <a:t>Syslog reports</a:t>
            </a:r>
          </a:p>
          <a:p>
            <a:pPr marL="285750" indent="-285750">
              <a:buFont typeface="Arial" panose="020B0604020202020204" pitchFamily="34" charset="0"/>
              <a:buChar char="•"/>
            </a:pPr>
            <a:r>
              <a:rPr lang="en-US" dirty="0">
                <a:solidFill>
                  <a:schemeClr val="bg2"/>
                </a:solidFill>
              </a:rPr>
              <a:t>LDAP client operations</a:t>
            </a:r>
          </a:p>
          <a:p>
            <a:pPr marL="285750" indent="-285750">
              <a:buFont typeface="Arial" panose="020B0604020202020204" pitchFamily="34" charset="0"/>
              <a:buChar char="•"/>
            </a:pPr>
            <a:r>
              <a:rPr lang="en-US" dirty="0">
                <a:solidFill>
                  <a:schemeClr val="bg2"/>
                </a:solidFill>
              </a:rPr>
              <a:t>NFS client operations</a:t>
            </a:r>
          </a:p>
        </p:txBody>
      </p:sp>
    </p:spTree>
    <p:extLst>
      <p:ext uri="{BB962C8B-B14F-4D97-AF65-F5344CB8AC3E}">
        <p14:creationId xmlns:p14="http://schemas.microsoft.com/office/powerpoint/2010/main" val="28335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57064"/>
            <a:ext cx="10410897" cy="6625117"/>
          </a:xfrm>
          <a:prstGeom prst="rect">
            <a:avLst/>
          </a:prstGeom>
          <a:solidFill>
            <a:schemeClr val="tx1"/>
          </a:solidFill>
        </p:spPr>
      </p:pic>
      <p:sp>
        <p:nvSpPr>
          <p:cNvPr id="31" name="Oval 22">
            <a:extLst>
              <a:ext uri="{FF2B5EF4-FFF2-40B4-BE49-F238E27FC236}">
                <a16:creationId xmlns:a16="http://schemas.microsoft.com/office/drawing/2014/main" id="{58E9D0DE-2E13-4C8D-98E1-F49C54794EE7}"/>
              </a:ext>
              <a:ext uri="{C183D7F6-B498-43B3-948B-1728B52AA6E4}">
                <adec:decorative xmlns:adec="http://schemas.microsoft.com/office/drawing/2017/decorative" val="1"/>
              </a:ext>
            </a:extLst>
          </p:cNvPr>
          <p:cNvSpPr>
            <a:spLocks/>
          </p:cNvSpPr>
          <p:nvPr/>
        </p:nvSpPr>
        <p:spPr>
          <a:xfrm rot="16200000" flipH="1">
            <a:off x="4398530" y="-11611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0">
            <a:extLst>
              <a:ext uri="{FF2B5EF4-FFF2-40B4-BE49-F238E27FC236}">
                <a16:creationId xmlns:a16="http://schemas.microsoft.com/office/drawing/2014/main" id="{F643B402-901C-4331-90AD-6E8D5D59C488}"/>
              </a:ext>
            </a:extLst>
          </p:cNvPr>
          <p:cNvSpPr>
            <a:spLocks noGrp="1"/>
          </p:cNvSpPr>
          <p:nvPr>
            <p:ph type="title"/>
          </p:nvPr>
        </p:nvSpPr>
        <p:spPr>
          <a:xfrm>
            <a:off x="2087780" y="457702"/>
            <a:ext cx="6953543" cy="630291"/>
          </a:xfrm>
        </p:spPr>
        <p:txBody>
          <a:bodyPr/>
          <a:lstStyle/>
          <a:p>
            <a:r>
              <a:rPr lang="en-US">
                <a:ea typeface="MingLiU"/>
              </a:rPr>
              <a:t>Design Elements</a:t>
            </a:r>
            <a:endParaRPr lang="en-US"/>
          </a:p>
        </p:txBody>
      </p:sp>
      <p:sp>
        <p:nvSpPr>
          <p:cNvPr id="2" name="TextBox 1">
            <a:extLst>
              <a:ext uri="{FF2B5EF4-FFF2-40B4-BE49-F238E27FC236}">
                <a16:creationId xmlns:a16="http://schemas.microsoft.com/office/drawing/2014/main" id="{72709E41-55C9-CCEA-B7C6-BCAC3D1231EA}"/>
              </a:ext>
            </a:extLst>
          </p:cNvPr>
          <p:cNvSpPr txBox="1"/>
          <p:nvPr/>
        </p:nvSpPr>
        <p:spPr>
          <a:xfrm>
            <a:off x="2082800" y="1447800"/>
            <a:ext cx="55118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2"/>
                </a:solidFill>
              </a:rPr>
              <a:t>All our scripts are done in Bash</a:t>
            </a:r>
            <a:endParaRPr lang="en-US" sz="2000">
              <a:solidFill>
                <a:schemeClr val="bg2"/>
              </a:solidFill>
              <a:ea typeface="Meiryo UI"/>
            </a:endParaRPr>
          </a:p>
          <a:p>
            <a:pPr marL="285750" indent="-285750">
              <a:buFont typeface="Arial"/>
              <a:buChar char="•"/>
            </a:pPr>
            <a:r>
              <a:rPr lang="en-US" sz="2000">
                <a:solidFill>
                  <a:schemeClr val="bg2"/>
                </a:solidFill>
                <a:ea typeface="Meiryo UI"/>
              </a:rPr>
              <a:t>Linux Sysadmins are more comfortable and familiar with Bash</a:t>
            </a:r>
          </a:p>
          <a:p>
            <a:pPr marL="285750" indent="-285750">
              <a:buFont typeface="Arial"/>
              <a:buChar char="•"/>
            </a:pPr>
            <a:endParaRPr lang="en-US" sz="2000">
              <a:solidFill>
                <a:schemeClr val="bg2"/>
              </a:solidFill>
              <a:ea typeface="Meiryo UI"/>
            </a:endParaRPr>
          </a:p>
          <a:p>
            <a:endParaRPr lang="en-US" sz="2000">
              <a:solidFill>
                <a:schemeClr val="bg2"/>
              </a:solidFill>
              <a:ea typeface="Meiryo UI"/>
            </a:endParaRPr>
          </a:p>
          <a:p>
            <a:r>
              <a:rPr lang="en-US" sz="2000">
                <a:solidFill>
                  <a:schemeClr val="bg2"/>
                </a:solidFill>
                <a:ea typeface="+mn-lt"/>
                <a:cs typeface="+mn-lt"/>
              </a:rPr>
              <a:t>Sysadmins will be able to view the state of services real-time via web-based, email, and by checking the Syslog messages.</a:t>
            </a:r>
          </a:p>
          <a:p>
            <a:endParaRPr lang="en-US" sz="2000">
              <a:ea typeface="+mn-lt"/>
              <a:cs typeface="+mn-lt"/>
            </a:endParaRPr>
          </a:p>
          <a:p>
            <a:endParaRPr lang="en-US" sz="2000">
              <a:solidFill>
                <a:schemeClr val="bg2"/>
              </a:solidFill>
              <a:ea typeface="Meiryo UI"/>
            </a:endParaRPr>
          </a:p>
          <a:p>
            <a:r>
              <a:rPr lang="en-US" sz="2000">
                <a:solidFill>
                  <a:schemeClr val="bg2"/>
                </a:solidFill>
                <a:ea typeface="Meiryo UI"/>
              </a:rPr>
              <a:t>Automation through installation scripts saves time and money.</a:t>
            </a:r>
            <a:endParaRPr lang="en-US">
              <a:solidFill>
                <a:schemeClr val="bg2"/>
              </a:solidFill>
              <a:ea typeface="Meiryo UI"/>
            </a:endParaRPr>
          </a:p>
        </p:txBody>
      </p:sp>
      <p:pic>
        <p:nvPicPr>
          <p:cNvPr id="14" name="Picture 13" descr="Graphical user interface, application&#10;&#10;Description automatically generated">
            <a:extLst>
              <a:ext uri="{FF2B5EF4-FFF2-40B4-BE49-F238E27FC236}">
                <a16:creationId xmlns:a16="http://schemas.microsoft.com/office/drawing/2014/main" id="{6052D1DD-7EE1-440F-AD87-0BA36B46F87C}"/>
              </a:ext>
            </a:extLst>
          </p:cNvPr>
          <p:cNvPicPr>
            <a:picLocks noChangeAspect="1"/>
          </p:cNvPicPr>
          <p:nvPr/>
        </p:nvPicPr>
        <p:blipFill rotWithShape="1">
          <a:blip r:embed="rId4">
            <a:extLst>
              <a:ext uri="{28A0092B-C50C-407E-A947-70E740481C1C}">
                <a14:useLocalDpi xmlns:a14="http://schemas.microsoft.com/office/drawing/2010/main" val="0"/>
              </a:ext>
            </a:extLst>
          </a:blip>
          <a:srcRect l="2469" t="32723" r="70370" b="-1047"/>
          <a:stretch/>
        </p:blipFill>
        <p:spPr bwMode="auto">
          <a:xfrm>
            <a:off x="7721600" y="1447800"/>
            <a:ext cx="3482520" cy="3440508"/>
          </a:xfrm>
          <a:prstGeom prst="rect">
            <a:avLst/>
          </a:prstGeom>
          <a:noFill/>
          <a:ln>
            <a:noFill/>
          </a:ln>
        </p:spPr>
      </p:pic>
      <p:sp>
        <p:nvSpPr>
          <p:cNvPr id="10" name="TextBox 9">
            <a:extLst>
              <a:ext uri="{FF2B5EF4-FFF2-40B4-BE49-F238E27FC236}">
                <a16:creationId xmlns:a16="http://schemas.microsoft.com/office/drawing/2014/main" id="{31723887-65DB-DF06-7925-37086B10EA5C}"/>
              </a:ext>
            </a:extLst>
          </p:cNvPr>
          <p:cNvSpPr txBox="1"/>
          <p:nvPr/>
        </p:nvSpPr>
        <p:spPr>
          <a:xfrm>
            <a:off x="7721599" y="4826000"/>
            <a:ext cx="55118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chemeClr val="bg2"/>
                </a:solidFill>
                <a:ea typeface="Meiryo UI"/>
              </a:rPr>
              <a:t>Fig. 1 - Web-based Monitoring</a:t>
            </a:r>
          </a:p>
        </p:txBody>
      </p:sp>
    </p:spTree>
    <p:extLst>
      <p:ext uri="{BB962C8B-B14F-4D97-AF65-F5344CB8AC3E}">
        <p14:creationId xmlns:p14="http://schemas.microsoft.com/office/powerpoint/2010/main" val="239454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57064"/>
            <a:ext cx="10410897" cy="6625117"/>
          </a:xfrm>
          <a:prstGeom prst="rect">
            <a:avLst/>
          </a:prstGeom>
          <a:solidFill>
            <a:schemeClr val="tx1"/>
          </a:solidFill>
        </p:spPr>
      </p:pic>
      <p:sp>
        <p:nvSpPr>
          <p:cNvPr id="31" name="Oval 22">
            <a:extLst>
              <a:ext uri="{FF2B5EF4-FFF2-40B4-BE49-F238E27FC236}">
                <a16:creationId xmlns:a16="http://schemas.microsoft.com/office/drawing/2014/main" id="{58E9D0DE-2E13-4C8D-98E1-F49C54794EE7}"/>
              </a:ext>
              <a:ext uri="{C183D7F6-B498-43B3-948B-1728B52AA6E4}">
                <adec:decorative xmlns:adec="http://schemas.microsoft.com/office/drawing/2017/decorative" val="1"/>
              </a:ext>
            </a:extLst>
          </p:cNvPr>
          <p:cNvSpPr>
            <a:spLocks/>
          </p:cNvSpPr>
          <p:nvPr/>
        </p:nvSpPr>
        <p:spPr>
          <a:xfrm rot="16200000" flipH="1">
            <a:off x="4360430" y="-13643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0">
            <a:extLst>
              <a:ext uri="{FF2B5EF4-FFF2-40B4-BE49-F238E27FC236}">
                <a16:creationId xmlns:a16="http://schemas.microsoft.com/office/drawing/2014/main" id="{F643B402-901C-4331-90AD-6E8D5D59C488}"/>
              </a:ext>
            </a:extLst>
          </p:cNvPr>
          <p:cNvSpPr>
            <a:spLocks noGrp="1"/>
          </p:cNvSpPr>
          <p:nvPr>
            <p:ph type="title"/>
          </p:nvPr>
        </p:nvSpPr>
        <p:spPr>
          <a:xfrm>
            <a:off x="2176680" y="229102"/>
            <a:ext cx="6953543" cy="630291"/>
          </a:xfrm>
        </p:spPr>
        <p:txBody>
          <a:bodyPr/>
          <a:lstStyle/>
          <a:p>
            <a:r>
              <a:rPr lang="en-US">
                <a:ea typeface="MingLiU"/>
              </a:rPr>
              <a:t>A Simple Installation Procedure</a:t>
            </a:r>
            <a:endParaRPr lang="en-US"/>
          </a:p>
        </p:txBody>
      </p:sp>
      <p:sp>
        <p:nvSpPr>
          <p:cNvPr id="2" name="TextBox 1">
            <a:extLst>
              <a:ext uri="{FF2B5EF4-FFF2-40B4-BE49-F238E27FC236}">
                <a16:creationId xmlns:a16="http://schemas.microsoft.com/office/drawing/2014/main" id="{1D22C581-8090-F11C-1A0D-6B7CC1D23D12}"/>
              </a:ext>
            </a:extLst>
          </p:cNvPr>
          <p:cNvSpPr txBox="1"/>
          <p:nvPr/>
        </p:nvSpPr>
        <p:spPr>
          <a:xfrm>
            <a:off x="2231091" y="2124635"/>
            <a:ext cx="81108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FFFFFF"/>
                </a:solidFill>
                <a:ea typeface="Meiryo UI"/>
              </a:rPr>
              <a:t>Download and Unpack our product from our GitHub Repository into your Apache web-server</a:t>
            </a:r>
          </a:p>
          <a:p>
            <a:pPr marL="285750" indent="-285750">
              <a:buFont typeface="Arial"/>
              <a:buChar char="•"/>
            </a:pPr>
            <a:endParaRPr lang="en-US" dirty="0">
              <a:solidFill>
                <a:srgbClr val="FFFFFF"/>
              </a:solidFill>
              <a:ea typeface="Meiryo UI"/>
            </a:endParaRPr>
          </a:p>
          <a:p>
            <a:pPr marL="285750" indent="-285750">
              <a:buFont typeface="Arial"/>
              <a:buChar char="•"/>
            </a:pPr>
            <a:r>
              <a:rPr lang="en-US" dirty="0">
                <a:solidFill>
                  <a:srgbClr val="FFFFFF"/>
                </a:solidFill>
                <a:ea typeface="Meiryo UI"/>
              </a:rPr>
              <a:t>Run the configuration file with the IP address of your CentOS host machine.</a:t>
            </a:r>
          </a:p>
          <a:p>
            <a:pPr marL="285750" indent="-285750">
              <a:buFont typeface="Arial"/>
              <a:buChar char="•"/>
            </a:pPr>
            <a:endParaRPr lang="en-US" dirty="0">
              <a:solidFill>
                <a:srgbClr val="FFFFFF"/>
              </a:solidFill>
              <a:ea typeface="Meiryo UI"/>
            </a:endParaRPr>
          </a:p>
          <a:p>
            <a:pPr marL="285750" indent="-285750">
              <a:buFont typeface="Arial"/>
              <a:buChar char="•"/>
            </a:pPr>
            <a:r>
              <a:rPr lang="en-US">
                <a:solidFill>
                  <a:srgbClr val="FFFFFF"/>
                </a:solidFill>
                <a:ea typeface="Meiryo UI"/>
              </a:rPr>
              <a:t>Any of the client's which you wish to monitor only needs to pull the configuration script from the Apache server</a:t>
            </a:r>
            <a:r>
              <a:rPr lang="en-US" dirty="0">
                <a:solidFill>
                  <a:srgbClr val="FFFFFF"/>
                </a:solidFill>
                <a:ea typeface="Meiryo UI"/>
              </a:rPr>
              <a:t> into their /</a:t>
            </a:r>
            <a:r>
              <a:rPr lang="en-US" dirty="0" err="1">
                <a:solidFill>
                  <a:srgbClr val="FFFFFF"/>
                </a:solidFill>
                <a:ea typeface="Meiryo UI"/>
              </a:rPr>
              <a:t>etc</a:t>
            </a:r>
            <a:r>
              <a:rPr lang="en-US" dirty="0">
                <a:solidFill>
                  <a:srgbClr val="FFFFFF"/>
                </a:solidFill>
                <a:ea typeface="Meiryo UI"/>
              </a:rPr>
              <a:t> folder using </a:t>
            </a:r>
            <a:r>
              <a:rPr lang="en-US" dirty="0" err="1">
                <a:solidFill>
                  <a:srgbClr val="FFFFFF"/>
                </a:solidFill>
                <a:ea typeface="Meiryo UI"/>
              </a:rPr>
              <a:t>wget</a:t>
            </a:r>
            <a:endParaRPr lang="en-US">
              <a:solidFill>
                <a:srgbClr val="FFFFFF"/>
              </a:solidFill>
              <a:ea typeface="Meiryo UI"/>
            </a:endParaRPr>
          </a:p>
          <a:p>
            <a:pPr marL="285750" indent="-285750">
              <a:buFont typeface="Arial"/>
              <a:buChar char="•"/>
            </a:pPr>
            <a:endParaRPr lang="en-US" dirty="0">
              <a:solidFill>
                <a:srgbClr val="FFFFFF"/>
              </a:solidFill>
              <a:ea typeface="Meiryo UI"/>
            </a:endParaRPr>
          </a:p>
          <a:p>
            <a:pPr marL="285750" indent="-285750">
              <a:buFont typeface="Arial"/>
              <a:buChar char="•"/>
            </a:pPr>
            <a:r>
              <a:rPr lang="en-US" dirty="0">
                <a:solidFill>
                  <a:srgbClr val="FFFFFF"/>
                </a:solidFill>
                <a:ea typeface="Meiryo UI"/>
              </a:rPr>
              <a:t>That’s it, have fun monitoring!</a:t>
            </a:r>
            <a:endParaRPr lang="en-US">
              <a:solidFill>
                <a:srgbClr val="FFFFFF"/>
              </a:solidFill>
              <a:ea typeface="Meiryo UI"/>
            </a:endParaRPr>
          </a:p>
          <a:p>
            <a:pPr marL="285750" indent="-285750">
              <a:buFont typeface="Arial"/>
              <a:buChar char="•"/>
            </a:pPr>
            <a:endParaRPr lang="en-US">
              <a:solidFill>
                <a:srgbClr val="FFFFFF"/>
              </a:solidFill>
              <a:ea typeface="Meiryo UI"/>
            </a:endParaRPr>
          </a:p>
        </p:txBody>
      </p:sp>
      <p:pic>
        <p:nvPicPr>
          <p:cNvPr id="3" name="Picture 3" descr="Logo, company name&#10;&#10;Description automatically generated">
            <a:extLst>
              <a:ext uri="{FF2B5EF4-FFF2-40B4-BE49-F238E27FC236}">
                <a16:creationId xmlns:a16="http://schemas.microsoft.com/office/drawing/2014/main" id="{FDDB7166-C26B-CC97-F2C4-BD6E8CF8452F}"/>
              </a:ext>
            </a:extLst>
          </p:cNvPr>
          <p:cNvPicPr>
            <a:picLocks noChangeAspect="1"/>
          </p:cNvPicPr>
          <p:nvPr/>
        </p:nvPicPr>
        <p:blipFill rotWithShape="1">
          <a:blip r:embed="rId4"/>
          <a:srcRect t="25454" r="-204" b="25091"/>
          <a:stretch/>
        </p:blipFill>
        <p:spPr>
          <a:xfrm>
            <a:off x="3049867" y="1170454"/>
            <a:ext cx="3129809" cy="915510"/>
          </a:xfrm>
          <a:prstGeom prst="rect">
            <a:avLst/>
          </a:prstGeom>
        </p:spPr>
      </p:pic>
      <p:pic>
        <p:nvPicPr>
          <p:cNvPr id="6" name="Picture 6" descr="Logo, company name&#10;&#10;Description automatically generated">
            <a:extLst>
              <a:ext uri="{FF2B5EF4-FFF2-40B4-BE49-F238E27FC236}">
                <a16:creationId xmlns:a16="http://schemas.microsoft.com/office/drawing/2014/main" id="{896C8007-DE5F-4B78-0AA5-3972F43B3F0D}"/>
              </a:ext>
            </a:extLst>
          </p:cNvPr>
          <p:cNvPicPr>
            <a:picLocks noChangeAspect="1"/>
          </p:cNvPicPr>
          <p:nvPr/>
        </p:nvPicPr>
        <p:blipFill>
          <a:blip r:embed="rId5"/>
          <a:stretch>
            <a:fillRect/>
          </a:stretch>
        </p:blipFill>
        <p:spPr>
          <a:xfrm>
            <a:off x="6654800" y="1148671"/>
            <a:ext cx="2628900" cy="941159"/>
          </a:xfrm>
          <a:prstGeom prst="rect">
            <a:avLst/>
          </a:prstGeom>
        </p:spPr>
      </p:pic>
    </p:spTree>
    <p:extLst>
      <p:ext uri="{BB962C8B-B14F-4D97-AF65-F5344CB8AC3E}">
        <p14:creationId xmlns:p14="http://schemas.microsoft.com/office/powerpoint/2010/main" val="68238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57064"/>
            <a:ext cx="10410897" cy="6625117"/>
          </a:xfrm>
          <a:prstGeom prst="rect">
            <a:avLst/>
          </a:prstGeom>
          <a:solidFill>
            <a:schemeClr val="tx1"/>
          </a:solidFill>
        </p:spPr>
      </p:pic>
      <p:sp>
        <p:nvSpPr>
          <p:cNvPr id="31" name="Oval 22">
            <a:extLst>
              <a:ext uri="{FF2B5EF4-FFF2-40B4-BE49-F238E27FC236}">
                <a16:creationId xmlns:a16="http://schemas.microsoft.com/office/drawing/2014/main" id="{58E9D0DE-2E13-4C8D-98E1-F49C54794EE7}"/>
              </a:ext>
              <a:ext uri="{C183D7F6-B498-43B3-948B-1728B52AA6E4}">
                <adec:decorative xmlns:adec="http://schemas.microsoft.com/office/drawing/2017/decorative" val="1"/>
              </a:ext>
            </a:extLst>
          </p:cNvPr>
          <p:cNvSpPr>
            <a:spLocks/>
          </p:cNvSpPr>
          <p:nvPr/>
        </p:nvSpPr>
        <p:spPr>
          <a:xfrm rot="16200000" flipH="1">
            <a:off x="4360430" y="-13643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0">
            <a:extLst>
              <a:ext uri="{FF2B5EF4-FFF2-40B4-BE49-F238E27FC236}">
                <a16:creationId xmlns:a16="http://schemas.microsoft.com/office/drawing/2014/main" id="{F643B402-901C-4331-90AD-6E8D5D59C488}"/>
              </a:ext>
            </a:extLst>
          </p:cNvPr>
          <p:cNvSpPr>
            <a:spLocks noGrp="1"/>
          </p:cNvSpPr>
          <p:nvPr>
            <p:ph type="title"/>
          </p:nvPr>
        </p:nvSpPr>
        <p:spPr>
          <a:xfrm>
            <a:off x="2176680" y="229102"/>
            <a:ext cx="6953543" cy="630291"/>
          </a:xfrm>
        </p:spPr>
        <p:txBody>
          <a:bodyPr/>
          <a:lstStyle/>
          <a:p>
            <a:r>
              <a:rPr lang="en-US" dirty="0">
                <a:ea typeface="MingLiU"/>
              </a:rPr>
              <a:t>Save Time and Money</a:t>
            </a:r>
            <a:endParaRPr lang="en-US" dirty="0"/>
          </a:p>
        </p:txBody>
      </p:sp>
      <p:sp>
        <p:nvSpPr>
          <p:cNvPr id="2" name="TextBox 1">
            <a:extLst>
              <a:ext uri="{FF2B5EF4-FFF2-40B4-BE49-F238E27FC236}">
                <a16:creationId xmlns:a16="http://schemas.microsoft.com/office/drawing/2014/main" id="{1D22C581-8090-F11C-1A0D-6B7CC1D23D12}"/>
              </a:ext>
            </a:extLst>
          </p:cNvPr>
          <p:cNvSpPr txBox="1"/>
          <p:nvPr/>
        </p:nvSpPr>
        <p:spPr>
          <a:xfrm>
            <a:off x="1977091" y="1273735"/>
            <a:ext cx="860611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FFFFFF"/>
                </a:solidFill>
                <a:ea typeface="Meiryo UI"/>
              </a:rPr>
              <a:t>The average Linux System Administrator starting salary is $56,000 a year. That's an average hourly salary of about $28.00!</a:t>
            </a:r>
          </a:p>
          <a:p>
            <a:pPr marL="285750" indent="-285750">
              <a:buFont typeface="Arial"/>
              <a:buChar char="•"/>
            </a:pPr>
            <a:endParaRPr lang="en-US">
              <a:solidFill>
                <a:srgbClr val="FFFFFF"/>
              </a:solidFill>
              <a:ea typeface="Meiryo UI"/>
            </a:endParaRPr>
          </a:p>
          <a:p>
            <a:pPr marL="285750" indent="-285750">
              <a:buFont typeface="Arial"/>
              <a:buChar char="•"/>
            </a:pPr>
            <a:r>
              <a:rPr lang="en-US">
                <a:solidFill>
                  <a:srgbClr val="FFFFFF"/>
                </a:solidFill>
                <a:ea typeface="Meiryo UI"/>
              </a:rPr>
              <a:t>Deployment time manually: About </a:t>
            </a:r>
            <a:r>
              <a:rPr lang="en-US" b="1">
                <a:solidFill>
                  <a:srgbClr val="FFFFFF"/>
                </a:solidFill>
                <a:ea typeface="Meiryo UI"/>
              </a:rPr>
              <a:t>20+</a:t>
            </a:r>
            <a:r>
              <a:rPr lang="en-US">
                <a:solidFill>
                  <a:srgbClr val="FFFFFF"/>
                </a:solidFill>
                <a:ea typeface="Meiryo UI"/>
              </a:rPr>
              <a:t> </a:t>
            </a:r>
            <a:r>
              <a:rPr lang="en-US" i="1" u="sng">
                <a:solidFill>
                  <a:srgbClr val="FFFFFF"/>
                </a:solidFill>
                <a:ea typeface="Meiryo UI"/>
              </a:rPr>
              <a:t>hours</a:t>
            </a:r>
            <a:r>
              <a:rPr lang="en-US">
                <a:solidFill>
                  <a:srgbClr val="FFFFFF"/>
                </a:solidFill>
                <a:ea typeface="Meiryo UI"/>
              </a:rPr>
              <a:t> for initial testing and setup on server! An additional </a:t>
            </a:r>
            <a:r>
              <a:rPr lang="en-US" b="1">
                <a:solidFill>
                  <a:srgbClr val="FFFFFF"/>
                </a:solidFill>
                <a:ea typeface="Meiryo UI"/>
              </a:rPr>
              <a:t>4+</a:t>
            </a:r>
            <a:r>
              <a:rPr lang="en-US">
                <a:solidFill>
                  <a:srgbClr val="FFFFFF"/>
                </a:solidFill>
                <a:ea typeface="Meiryo UI"/>
              </a:rPr>
              <a:t> </a:t>
            </a:r>
            <a:r>
              <a:rPr lang="en-US" i="1" u="sng">
                <a:solidFill>
                  <a:srgbClr val="FFFFFF"/>
                </a:solidFill>
                <a:ea typeface="Meiryo UI"/>
              </a:rPr>
              <a:t>hours</a:t>
            </a:r>
            <a:r>
              <a:rPr lang="en-US">
                <a:solidFill>
                  <a:srgbClr val="FFFFFF"/>
                </a:solidFill>
                <a:ea typeface="Meiryo UI"/>
              </a:rPr>
              <a:t> </a:t>
            </a:r>
            <a:r>
              <a:rPr lang="en-US" i="1">
                <a:solidFill>
                  <a:srgbClr val="FFFFFF"/>
                </a:solidFill>
                <a:ea typeface="Meiryo UI"/>
              </a:rPr>
              <a:t>per client</a:t>
            </a:r>
            <a:r>
              <a:rPr lang="en-US">
                <a:solidFill>
                  <a:srgbClr val="FFFFFF"/>
                </a:solidFill>
                <a:ea typeface="Meiryo UI"/>
              </a:rPr>
              <a:t>.</a:t>
            </a:r>
          </a:p>
          <a:p>
            <a:endParaRPr lang="en-US" b="1">
              <a:solidFill>
                <a:srgbClr val="FFFFFF"/>
              </a:solidFill>
              <a:ea typeface="Meiryo UI"/>
            </a:endParaRPr>
          </a:p>
          <a:p>
            <a:r>
              <a:rPr lang="en-US" b="1">
                <a:solidFill>
                  <a:srgbClr val="FFFFFF"/>
                </a:solidFill>
                <a:ea typeface="Meiryo UI"/>
              </a:rPr>
              <a:t>20 * 28 = $560 minimum </a:t>
            </a:r>
            <a:r>
              <a:rPr lang="en-US" i="1">
                <a:solidFill>
                  <a:srgbClr val="FFFFFF"/>
                </a:solidFill>
                <a:ea typeface="Meiryo UI"/>
              </a:rPr>
              <a:t>(host installation)</a:t>
            </a:r>
            <a:endParaRPr lang="en-US"/>
          </a:p>
          <a:p>
            <a:r>
              <a:rPr lang="en-US" b="1">
                <a:solidFill>
                  <a:srgbClr val="FFFFFF"/>
                </a:solidFill>
                <a:ea typeface="Meiryo UI"/>
              </a:rPr>
              <a:t>(4 * 28) * 50 = $5,600 minimum </a:t>
            </a:r>
            <a:r>
              <a:rPr lang="en-US" i="1">
                <a:solidFill>
                  <a:srgbClr val="FFFFFF"/>
                </a:solidFill>
                <a:ea typeface="+mn-lt"/>
                <a:cs typeface="+mn-lt"/>
              </a:rPr>
              <a:t>(For 50 clients)</a:t>
            </a:r>
          </a:p>
          <a:p>
            <a:endParaRPr lang="en-US" i="1">
              <a:solidFill>
                <a:srgbClr val="FFFFFF"/>
              </a:solidFill>
              <a:ea typeface="Meiryo UI"/>
            </a:endParaRPr>
          </a:p>
          <a:p>
            <a:pPr marL="285750" indent="-285750">
              <a:buFont typeface="Arial"/>
              <a:buChar char="•"/>
            </a:pPr>
            <a:r>
              <a:rPr lang="en-US">
                <a:solidFill>
                  <a:srgbClr val="FFFFFF"/>
                </a:solidFill>
                <a:ea typeface="Meiryo UI"/>
              </a:rPr>
              <a:t>Deployment time automation: At most </a:t>
            </a:r>
            <a:r>
              <a:rPr lang="en-US" b="1">
                <a:solidFill>
                  <a:srgbClr val="FFFFFF"/>
                </a:solidFill>
                <a:ea typeface="Meiryo UI"/>
              </a:rPr>
              <a:t>6</a:t>
            </a:r>
            <a:r>
              <a:rPr lang="en-US">
                <a:solidFill>
                  <a:srgbClr val="FFFFFF"/>
                </a:solidFill>
                <a:ea typeface="Meiryo UI"/>
              </a:rPr>
              <a:t> </a:t>
            </a:r>
            <a:r>
              <a:rPr lang="en-US" i="1" u="sng">
                <a:solidFill>
                  <a:srgbClr val="FFFFFF"/>
                </a:solidFill>
                <a:ea typeface="Meiryo UI"/>
              </a:rPr>
              <a:t>minutes</a:t>
            </a:r>
            <a:r>
              <a:rPr lang="en-US">
                <a:solidFill>
                  <a:srgbClr val="FFFFFF"/>
                </a:solidFill>
                <a:ea typeface="Meiryo UI"/>
              </a:rPr>
              <a:t> on Host and  </a:t>
            </a:r>
            <a:r>
              <a:rPr lang="en-US" b="1">
                <a:solidFill>
                  <a:srgbClr val="FFFFFF"/>
                </a:solidFill>
                <a:ea typeface="Meiryo UI"/>
              </a:rPr>
              <a:t>6</a:t>
            </a:r>
            <a:r>
              <a:rPr lang="en-US">
                <a:solidFill>
                  <a:srgbClr val="FFFFFF"/>
                </a:solidFill>
                <a:ea typeface="Meiryo UI"/>
              </a:rPr>
              <a:t> </a:t>
            </a:r>
            <a:r>
              <a:rPr lang="en-US" i="1" u="sng">
                <a:solidFill>
                  <a:srgbClr val="FFFFFF"/>
                </a:solidFill>
                <a:ea typeface="Meiryo UI"/>
              </a:rPr>
              <a:t>minutes</a:t>
            </a:r>
            <a:r>
              <a:rPr lang="en-US">
                <a:solidFill>
                  <a:srgbClr val="FFFFFF"/>
                </a:solidFill>
                <a:ea typeface="Meiryo UI"/>
              </a:rPr>
              <a:t> on each client.</a:t>
            </a:r>
            <a:endParaRPr lang="en-US" i="1">
              <a:solidFill>
                <a:srgbClr val="FFFFFF"/>
              </a:solidFill>
              <a:ea typeface="Meiryo UI"/>
            </a:endParaRPr>
          </a:p>
          <a:p>
            <a:pPr marL="285750" indent="-285750">
              <a:buFont typeface="Arial"/>
              <a:buChar char="•"/>
            </a:pPr>
            <a:endParaRPr lang="en-US">
              <a:solidFill>
                <a:srgbClr val="FFFFFF"/>
              </a:solidFill>
              <a:ea typeface="Meiryo UI"/>
            </a:endParaRPr>
          </a:p>
          <a:p>
            <a:r>
              <a:rPr lang="en-US" b="1">
                <a:solidFill>
                  <a:srgbClr val="FFFFFF"/>
                </a:solidFill>
                <a:ea typeface="Meiryo UI"/>
              </a:rPr>
              <a:t>0.1 * 28 = $2.8 </a:t>
            </a:r>
            <a:r>
              <a:rPr lang="en-US" i="1">
                <a:solidFill>
                  <a:srgbClr val="FFFFFF"/>
                </a:solidFill>
                <a:ea typeface="Meiryo UI"/>
              </a:rPr>
              <a:t>(host installation)</a:t>
            </a:r>
          </a:p>
          <a:p>
            <a:r>
              <a:rPr lang="en-US" b="1">
                <a:solidFill>
                  <a:srgbClr val="FFFFFF"/>
                </a:solidFill>
                <a:ea typeface="+mn-lt"/>
                <a:cs typeface="+mn-lt"/>
              </a:rPr>
              <a:t>(0.1 * 28) * 50 = $140 maximum  </a:t>
            </a:r>
            <a:r>
              <a:rPr lang="en-US" i="1">
                <a:solidFill>
                  <a:srgbClr val="FFFFFF"/>
                </a:solidFill>
                <a:ea typeface="+mn-lt"/>
                <a:cs typeface="+mn-lt"/>
              </a:rPr>
              <a:t>(For 50 clients)</a:t>
            </a:r>
            <a:endParaRPr lang="en-US"/>
          </a:p>
          <a:p>
            <a:endParaRPr lang="en-US" i="1">
              <a:solidFill>
                <a:srgbClr val="FFFFFF"/>
              </a:solidFill>
              <a:ea typeface="Meiryo UI"/>
            </a:endParaRPr>
          </a:p>
          <a:p>
            <a:endParaRPr lang="en-US" i="1">
              <a:solidFill>
                <a:srgbClr val="FFFFFF"/>
              </a:solidFill>
              <a:ea typeface="Meiryo UI"/>
            </a:endParaRPr>
          </a:p>
          <a:p>
            <a:pPr marL="285750" indent="-285750">
              <a:buFont typeface="Arial"/>
              <a:buChar char="•"/>
            </a:pPr>
            <a:r>
              <a:rPr lang="en-US" b="1">
                <a:solidFill>
                  <a:srgbClr val="FFFFFF"/>
                </a:solidFill>
                <a:ea typeface="Meiryo UI"/>
              </a:rPr>
              <a:t>Cost Savings: $6,160 – $142.80 = $6,017.20 per 50 machine setup including 1 host</a:t>
            </a:r>
          </a:p>
        </p:txBody>
      </p:sp>
    </p:spTree>
    <p:extLst>
      <p:ext uri="{BB962C8B-B14F-4D97-AF65-F5344CB8AC3E}">
        <p14:creationId xmlns:p14="http://schemas.microsoft.com/office/powerpoint/2010/main" val="35768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Rot="1" noChangeAspect="1" noMove="1" noResize="1" noEditPoints="1" noAdjustHandles="1" noChangeArrowheads="1" noChangeShapeType="1" noCrop="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1073068" y="57064"/>
            <a:ext cx="10410897" cy="6625117"/>
          </a:xfrm>
          <a:prstGeom prst="rect">
            <a:avLst/>
          </a:prstGeom>
          <a:solidFill>
            <a:schemeClr val="tx1"/>
          </a:solidFill>
        </p:spPr>
      </p:pic>
      <p:sp>
        <p:nvSpPr>
          <p:cNvPr id="31" name="Oval 22">
            <a:extLst>
              <a:ext uri="{FF2B5EF4-FFF2-40B4-BE49-F238E27FC236}">
                <a16:creationId xmlns:a16="http://schemas.microsoft.com/office/drawing/2014/main" id="{58E9D0DE-2E13-4C8D-98E1-F49C54794EE7}"/>
              </a:ext>
              <a:ext uri="{C183D7F6-B498-43B3-948B-1728B52AA6E4}">
                <adec:decorative xmlns:adec="http://schemas.microsoft.com/office/drawing/2017/decorative" val="1"/>
              </a:ext>
            </a:extLst>
          </p:cNvPr>
          <p:cNvSpPr>
            <a:spLocks/>
          </p:cNvSpPr>
          <p:nvPr/>
        </p:nvSpPr>
        <p:spPr>
          <a:xfrm rot="16200000" flipH="1">
            <a:off x="4398530" y="-1161128"/>
            <a:ext cx="225062" cy="4610674"/>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0">
            <a:extLst>
              <a:ext uri="{FF2B5EF4-FFF2-40B4-BE49-F238E27FC236}">
                <a16:creationId xmlns:a16="http://schemas.microsoft.com/office/drawing/2014/main" id="{F643B402-901C-4331-90AD-6E8D5D59C488}"/>
              </a:ext>
            </a:extLst>
          </p:cNvPr>
          <p:cNvSpPr>
            <a:spLocks noGrp="1"/>
          </p:cNvSpPr>
          <p:nvPr>
            <p:ph type="title"/>
          </p:nvPr>
        </p:nvSpPr>
        <p:spPr>
          <a:xfrm>
            <a:off x="2087780" y="457702"/>
            <a:ext cx="6953543" cy="630291"/>
          </a:xfrm>
        </p:spPr>
        <p:txBody>
          <a:bodyPr/>
          <a:lstStyle/>
          <a:p>
            <a:r>
              <a:rPr lang="en-US" sz="2800" dirty="0">
                <a:ea typeface="MingLiU"/>
              </a:rPr>
              <a:t>Conclusion</a:t>
            </a:r>
            <a:endParaRPr lang="en-US" sz="2800" dirty="0"/>
          </a:p>
        </p:txBody>
      </p:sp>
      <p:sp>
        <p:nvSpPr>
          <p:cNvPr id="2" name="TextBox 1">
            <a:extLst>
              <a:ext uri="{FF2B5EF4-FFF2-40B4-BE49-F238E27FC236}">
                <a16:creationId xmlns:a16="http://schemas.microsoft.com/office/drawing/2014/main" id="{52E0C259-057F-442C-E0FB-35CE6265EF58}"/>
              </a:ext>
            </a:extLst>
          </p:cNvPr>
          <p:cNvSpPr txBox="1"/>
          <p:nvPr/>
        </p:nvSpPr>
        <p:spPr>
          <a:xfrm>
            <a:off x="2324100" y="2273300"/>
            <a:ext cx="80772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2"/>
                </a:solidFill>
                <a:ea typeface="Meiryo UI"/>
              </a:rPr>
              <a:t>Our goal was to meet all your scope of work requirements as well as provide a well-tested and suitable product to meet or exceed all your needs. We have met those requirements with the products we submit to your company. These products will serve you well, remove a workload off a system administrator, and keep all your client's machine monitored.</a:t>
            </a:r>
          </a:p>
        </p:txBody>
      </p:sp>
      <p:pic>
        <p:nvPicPr>
          <p:cNvPr id="4" name="Graphic 4" descr="Box with solid fill">
            <a:extLst>
              <a:ext uri="{FF2B5EF4-FFF2-40B4-BE49-F238E27FC236}">
                <a16:creationId xmlns:a16="http://schemas.microsoft.com/office/drawing/2014/main" id="{D3307F92-C9E6-28A8-95E3-E2E77641B1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7300" y="-63500"/>
            <a:ext cx="2400300" cy="2400300"/>
          </a:xfrm>
          <a:prstGeom prst="rect">
            <a:avLst/>
          </a:prstGeom>
        </p:spPr>
      </p:pic>
    </p:spTree>
    <p:extLst>
      <p:ext uri="{BB962C8B-B14F-4D97-AF65-F5344CB8AC3E}">
        <p14:creationId xmlns:p14="http://schemas.microsoft.com/office/powerpoint/2010/main" val="671110991"/>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4182998E71F149849CD2525651D44D" ma:contentTypeVersion="4" ma:contentTypeDescription="Create a new document." ma:contentTypeScope="" ma:versionID="3527feed13c4830b1a5ee69d333f7c49">
  <xsd:schema xmlns:xsd="http://www.w3.org/2001/XMLSchema" xmlns:xs="http://www.w3.org/2001/XMLSchema" xmlns:p="http://schemas.microsoft.com/office/2006/metadata/properties" xmlns:ns2="89b2f1e5-1a12-45a9-8472-5a4cd2d96871" targetNamespace="http://schemas.microsoft.com/office/2006/metadata/properties" ma:root="true" ma:fieldsID="9b7665b3a1c73723581823fb226a0370" ns2:_="">
    <xsd:import namespace="89b2f1e5-1a12-45a9-8472-5a4cd2d968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2f1e5-1a12-45a9-8472-5a4cd2d96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3B792B-0A61-4D7F-B93D-A57BF9BC3266}">
  <ds:schemaRefs>
    <ds:schemaRef ds:uri="http://schemas.microsoft.com/sharepoint/v3/contenttype/forms"/>
  </ds:schemaRefs>
</ds:datastoreItem>
</file>

<file path=customXml/itemProps2.xml><?xml version="1.0" encoding="utf-8"?>
<ds:datastoreItem xmlns:ds="http://schemas.openxmlformats.org/officeDocument/2006/customXml" ds:itemID="{713397B4-8D0E-4DFF-87D5-66E27D617455}">
  <ds:schemaRefs>
    <ds:schemaRef ds:uri="89b2f1e5-1a12-45a9-8472-5a4cd2d96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FE2B4F-E276-4FAA-828C-D1231AD2E32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Asian design presentation</Template>
  <TotalTime>6280</TotalTime>
  <Words>412</Words>
  <Application>Microsoft Office PowerPoint</Application>
  <PresentationFormat>Widescreen</PresentationFormat>
  <Paragraphs>69</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Meiryo UI</vt:lpstr>
      <vt:lpstr>MingLiU</vt:lpstr>
      <vt:lpstr>Arial</vt:lpstr>
      <vt:lpstr>Calibri</vt:lpstr>
      <vt:lpstr>Bold Tech</vt:lpstr>
      <vt:lpstr>Centralized Monitoring</vt:lpstr>
      <vt:lpstr>Monit</vt:lpstr>
      <vt:lpstr>Your goals are Our goals</vt:lpstr>
      <vt:lpstr>The features you asked for</vt:lpstr>
      <vt:lpstr>Design Elements</vt:lpstr>
      <vt:lpstr>A Simple Installation Procedure</vt:lpstr>
      <vt:lpstr>Save Time and Money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Centralized Monitoring</dc:title>
  <dc:creator>Johnny Rivera</dc:creator>
  <cp:lastModifiedBy>Spencer Klump</cp:lastModifiedBy>
  <cp:revision>6</cp:revision>
  <dcterms:created xsi:type="dcterms:W3CDTF">2022-04-28T06:04:21Z</dcterms:created>
  <dcterms:modified xsi:type="dcterms:W3CDTF">2022-05-03T02:01:03Z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0x010100774182998E71F149849CD2525651D44D</vt:lpwstr>
  </property>
</Properties>
</file>